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93" r:id="rId4"/>
    <p:sldId id="292" r:id="rId5"/>
    <p:sldId id="294" r:id="rId6"/>
    <p:sldId id="295" r:id="rId7"/>
    <p:sldId id="290" r:id="rId8"/>
    <p:sldId id="271" r:id="rId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12T17:33:05.720" idx="2">
    <p:pos x="4067" y="887"/>
    <p:text>The first batch number on the list should be deleted, as its on the line by mistake.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3-12T17:29:14.373" idx="1">
    <p:pos x="10" y="10"/>
    <p:text>Kindly take note that 
1. on number 2, all had batch numbers and expiry dates but some had no manufacturing dates.
2. On number 3, the shelf life varies from the 3 years on the genuine product.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6578"/>
          </a:xfrm>
          <a:prstGeom prst="rect">
            <a:avLst/>
          </a:prstGeom>
        </p:spPr>
        <p:txBody>
          <a:bodyPr vert="horz" lIns="91440" tIns="45720" rIns="91440" bIns="45720" rtlCol="0"/>
          <a:lstStyle>
            <a:lvl1pPr algn="r">
              <a:defRPr sz="1200"/>
            </a:lvl1pPr>
          </a:lstStyle>
          <a:p>
            <a:fld id="{D95BA7CE-2DF3-45CE-8909-E4AED93D29BA}" type="datetimeFigureOut">
              <a:rPr lang="en-US" smtClean="0"/>
              <a:t>3/13/2018</a:t>
            </a:fld>
            <a:endParaRPr lang="en-US"/>
          </a:p>
        </p:txBody>
      </p:sp>
      <p:sp>
        <p:nvSpPr>
          <p:cNvPr id="4" name="Footer Placeholder 3"/>
          <p:cNvSpPr>
            <a:spLocks noGrp="1"/>
          </p:cNvSpPr>
          <p:nvPr>
            <p:ph type="ftr" sz="quarter" idx="2"/>
          </p:nvPr>
        </p:nvSpPr>
        <p:spPr>
          <a:xfrm>
            <a:off x="1" y="8829822"/>
            <a:ext cx="2982742"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822"/>
            <a:ext cx="2982742" cy="466578"/>
          </a:xfrm>
          <a:prstGeom prst="rect">
            <a:avLst/>
          </a:prstGeom>
        </p:spPr>
        <p:txBody>
          <a:bodyPr vert="horz" lIns="91440" tIns="45720" rIns="91440" bIns="45720" rtlCol="0" anchor="b"/>
          <a:lstStyle>
            <a:lvl1pPr algn="r">
              <a:defRPr sz="1200"/>
            </a:lvl1pPr>
          </a:lstStyle>
          <a:p>
            <a:fld id="{51617590-7D30-43BD-A1D0-147C6F826C76}" type="slidenum">
              <a:rPr lang="en-US" smtClean="0"/>
              <a:t>‹#›</a:t>
            </a:fld>
            <a:endParaRPr lang="en-US"/>
          </a:p>
        </p:txBody>
      </p:sp>
    </p:spTree>
    <p:extLst>
      <p:ext uri="{BB962C8B-B14F-4D97-AF65-F5344CB8AC3E}">
        <p14:creationId xmlns:p14="http://schemas.microsoft.com/office/powerpoint/2010/main" val="189423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46" tIns="46223" rIns="92446" bIns="46223" rtlCol="0"/>
          <a:lstStyle>
            <a:lvl1pPr algn="r">
              <a:defRPr sz="1200"/>
            </a:lvl1pPr>
          </a:lstStyle>
          <a:p>
            <a:fld id="{865FC787-67FA-4C7B-90DF-F2F7F4C44C89}" type="datetimeFigureOut">
              <a:rPr lang="en-US" smtClean="0"/>
              <a:t>3/13/2018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6433"/>
          </a:xfrm>
          <a:prstGeom prst="rect">
            <a:avLst/>
          </a:prstGeom>
        </p:spPr>
        <p:txBody>
          <a:bodyPr vert="horz" lIns="92446" tIns="46223" rIns="92446" bIns="46223" rtlCol="0" anchor="b"/>
          <a:lstStyle>
            <a:lvl1pPr algn="r">
              <a:defRPr sz="1200"/>
            </a:lvl1pPr>
          </a:lstStyle>
          <a:p>
            <a:fld id="{B07BB39F-BF1A-48B8-AE68-A9DF967D1D5E}" type="slidenum">
              <a:rPr lang="en-US" smtClean="0"/>
              <a:t>‹#›</a:t>
            </a:fld>
            <a:endParaRPr lang="en-US"/>
          </a:p>
        </p:txBody>
      </p:sp>
    </p:spTree>
    <p:extLst>
      <p:ext uri="{BB962C8B-B14F-4D97-AF65-F5344CB8AC3E}">
        <p14:creationId xmlns:p14="http://schemas.microsoft.com/office/powerpoint/2010/main" val="197224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458200" cy="762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04800" y="1295400"/>
            <a:ext cx="8534400" cy="457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4432110-1DA0-4C28-9E07-546D294B7639}" type="datetime1">
              <a:rPr lang="en-US" smtClean="0"/>
              <a:t>3/13/2018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4AE88F-BE61-4059-A73F-E2AF36F73F64}" type="datetime1">
              <a:rPr lang="en-US"/>
              <a:pPr>
                <a:defRPr/>
              </a:pPr>
              <a:t>3/13/2018</a:t>
            </a:fld>
            <a:endParaRPr lang="en-US"/>
          </a:p>
        </p:txBody>
      </p:sp>
      <p:sp>
        <p:nvSpPr>
          <p:cNvPr id="3" name="Footer Placeholder 4"/>
          <p:cNvSpPr>
            <a:spLocks noGrp="1"/>
          </p:cNvSpPr>
          <p:nvPr>
            <p:ph type="ftr" sz="quarter" idx="11"/>
          </p:nvPr>
        </p:nvSpPr>
        <p:spPr/>
        <p:txBody>
          <a:bodyPr/>
          <a:lstStyle>
            <a:lvl1pPr>
              <a:defRPr/>
            </a:lvl1pPr>
          </a:lstStyle>
          <a:p>
            <a:pPr>
              <a:defRPr/>
            </a:pPr>
            <a:r>
              <a:rPr lang="fr-FR"/>
              <a:t>NDA Public Relations &amp; Communication Policy</a:t>
            </a:r>
            <a:endParaRPr lang="en-US"/>
          </a:p>
        </p:txBody>
      </p:sp>
      <p:sp>
        <p:nvSpPr>
          <p:cNvPr id="4" name="Slide Number Placeholder 5"/>
          <p:cNvSpPr>
            <a:spLocks noGrp="1"/>
          </p:cNvSpPr>
          <p:nvPr>
            <p:ph type="sldNum" sz="quarter" idx="12"/>
          </p:nvPr>
        </p:nvSpPr>
        <p:spPr/>
        <p:txBody>
          <a:bodyPr/>
          <a:lstStyle>
            <a:lvl1pPr>
              <a:defRPr/>
            </a:lvl1pPr>
          </a:lstStyle>
          <a:p>
            <a:pPr>
              <a:defRPr/>
            </a:pPr>
            <a:fld id="{F1B16EB6-ADE9-4FC3-9FA3-602AA9931447}" type="slidenum">
              <a:rPr lang="en-US" altLang="en-US"/>
              <a:pPr>
                <a:defRPr/>
              </a:pPr>
              <a:t>‹#›</a:t>
            </a:fld>
            <a:endParaRPr lang="en-US" altLang="en-US"/>
          </a:p>
        </p:txBody>
      </p:sp>
    </p:spTree>
    <p:extLst>
      <p:ext uri="{BB962C8B-B14F-4D97-AF65-F5344CB8AC3E}">
        <p14:creationId xmlns:p14="http://schemas.microsoft.com/office/powerpoint/2010/main" val="1169619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EA051-029F-405F-8D47-3C0CB6FDB3E9}" type="datetime1">
              <a:rPr lang="en-US" smtClean="0"/>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76200"/>
            <a:ext cx="1138238" cy="1130315"/>
          </a:xfrm>
          <a:prstGeom prst="rect">
            <a:avLst/>
          </a:prstGeom>
        </p:spPr>
      </p:pic>
      <p:pic>
        <p:nvPicPr>
          <p:cNvPr id="8" name="Picture 5" descr="uganda.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879" y="6248400"/>
            <a:ext cx="1003479"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64842" y="6324600"/>
            <a:ext cx="8153400" cy="457200"/>
          </a:xfrm>
          <a:prstGeom prst="rect">
            <a:avLst/>
          </a:prstGeom>
          <a:solidFill>
            <a:srgbClr val="588947"/>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 NATIONAL DRUG AUTHORITY-UGANDA</a:t>
            </a:r>
            <a:endParaRPr lang="en-US" dirty="0">
              <a:solidFill>
                <a:schemeClr val="tx1"/>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ndaug@nda.or.ug" TargetMode="External"/><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www.nda.or.ug/" TargetMode="Externa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822" y="228600"/>
            <a:ext cx="7573178" cy="838200"/>
          </a:xfrm>
        </p:spPr>
        <p:txBody>
          <a:bodyPr>
            <a:normAutofit/>
          </a:bodyPr>
          <a:lstStyle/>
          <a:p>
            <a:r>
              <a:rPr lang="en-US" sz="2400" b="1" dirty="0" smtClean="0"/>
              <a:t>AUTHORISED HEPATITIS </a:t>
            </a:r>
            <a:r>
              <a:rPr lang="en-US" sz="2400" b="1" dirty="0"/>
              <a:t>B VACCINE ON THE MARKET</a:t>
            </a:r>
          </a:p>
        </p:txBody>
      </p:sp>
      <p:sp>
        <p:nvSpPr>
          <p:cNvPr id="3" name="Subtitle 2"/>
          <p:cNvSpPr>
            <a:spLocks noGrp="1"/>
          </p:cNvSpPr>
          <p:nvPr>
            <p:ph type="subTitle" idx="1"/>
          </p:nvPr>
        </p:nvSpPr>
        <p:spPr>
          <a:xfrm>
            <a:off x="2286000" y="1219200"/>
            <a:ext cx="6705600" cy="4648200"/>
          </a:xfrm>
          <a:solidFill>
            <a:schemeClr val="accent3">
              <a:lumMod val="60000"/>
              <a:lumOff val="40000"/>
            </a:schemeClr>
          </a:solidFill>
        </p:spPr>
        <p:txBody>
          <a:bodyPr>
            <a:noAutofit/>
          </a:bodyPr>
          <a:lstStyle/>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Manufactured </a:t>
            </a:r>
            <a:r>
              <a:rPr lang="en-US" sz="2400" dirty="0">
                <a:solidFill>
                  <a:schemeClr val="tx1"/>
                </a:solidFill>
              </a:rPr>
              <a:t>by Serum Institute, </a:t>
            </a:r>
            <a:r>
              <a:rPr lang="en-US" sz="2400" dirty="0" smtClean="0">
                <a:solidFill>
                  <a:schemeClr val="tx1"/>
                </a:solidFill>
              </a:rPr>
              <a:t>India.</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S</a:t>
            </a:r>
            <a:r>
              <a:rPr lang="en-GB" sz="2400" dirty="0" err="1" smtClean="0">
                <a:solidFill>
                  <a:schemeClr val="tx1"/>
                </a:solidFill>
                <a:latin typeface="Arial" panose="020B0604020202020204" pitchFamily="34" charset="0"/>
                <a:cs typeface="Arial" panose="020B0604020202020204" pitchFamily="34" charset="0"/>
              </a:rPr>
              <a:t>upplied</a:t>
            </a:r>
            <a:r>
              <a:rPr lang="en-GB" sz="2400" dirty="0" smtClean="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in t</a:t>
            </a:r>
            <a:r>
              <a:rPr lang="en-US" sz="2400" dirty="0">
                <a:solidFill>
                  <a:schemeClr val="tx1"/>
                </a:solidFill>
              </a:rPr>
              <a:t>he Multi dose (10ml) Hepatitis B Vaccines (rDNA</a:t>
            </a:r>
            <a:r>
              <a:rPr lang="en-US" sz="2400" dirty="0" smtClean="0">
                <a:solidFill>
                  <a:schemeClr val="tx1"/>
                </a:solidFill>
              </a:rPr>
              <a:t>).</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Importer - </a:t>
            </a:r>
            <a:r>
              <a:rPr lang="en-US" sz="2400" dirty="0" err="1">
                <a:solidFill>
                  <a:schemeClr val="tx1"/>
                </a:solidFill>
              </a:rPr>
              <a:t>Norvik</a:t>
            </a:r>
            <a:r>
              <a:rPr lang="en-US" sz="2400" dirty="0">
                <a:solidFill>
                  <a:schemeClr val="tx1"/>
                </a:solidFill>
              </a:rPr>
              <a:t> Enterprises </a:t>
            </a:r>
            <a:r>
              <a:rPr lang="en-US" sz="2400" dirty="0" smtClean="0">
                <a:solidFill>
                  <a:schemeClr val="tx1"/>
                </a:solidFill>
              </a:rPr>
              <a:t>Ltd </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Batch number</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Manufacturing </a:t>
            </a:r>
            <a:r>
              <a:rPr lang="en-US" sz="2400" dirty="0">
                <a:solidFill>
                  <a:schemeClr val="tx1"/>
                </a:solidFill>
              </a:rPr>
              <a:t>and expiry </a:t>
            </a:r>
            <a:r>
              <a:rPr lang="en-US" sz="2400" dirty="0" smtClean="0">
                <a:solidFill>
                  <a:schemeClr val="tx1"/>
                </a:solidFill>
              </a:rPr>
              <a:t>dates</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Shelf-life </a:t>
            </a:r>
            <a:r>
              <a:rPr lang="en-US" sz="2400" dirty="0">
                <a:solidFill>
                  <a:schemeClr val="tx1"/>
                </a:solidFill>
              </a:rPr>
              <a:t>of 3 </a:t>
            </a:r>
            <a:r>
              <a:rPr lang="en-US" sz="2400" dirty="0" smtClean="0">
                <a:solidFill>
                  <a:schemeClr val="tx1"/>
                </a:solidFill>
              </a:rPr>
              <a:t>years</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Two </a:t>
            </a:r>
            <a:r>
              <a:rPr lang="en-US" sz="2400" dirty="0">
                <a:solidFill>
                  <a:schemeClr val="tx1"/>
                </a:solidFill>
              </a:rPr>
              <a:t>purple bands </a:t>
            </a:r>
            <a:r>
              <a:rPr lang="en-US" sz="2400" dirty="0" smtClean="0">
                <a:solidFill>
                  <a:schemeClr val="tx1"/>
                </a:solidFill>
              </a:rPr>
              <a:t>(top and bottom) on </a:t>
            </a:r>
            <a:r>
              <a:rPr lang="en-US" sz="2400" dirty="0">
                <a:solidFill>
                  <a:schemeClr val="tx1"/>
                </a:solidFill>
              </a:rPr>
              <a:t>the </a:t>
            </a:r>
            <a:r>
              <a:rPr lang="en-US" sz="2400" dirty="0" smtClean="0">
                <a:solidFill>
                  <a:schemeClr val="tx1"/>
                </a:solidFill>
              </a:rPr>
              <a:t>label</a:t>
            </a:r>
          </a:p>
          <a:p>
            <a:pPr marL="457200" lvl="0" indent="-457200" algn="just">
              <a:lnSpc>
                <a:spcPct val="115000"/>
              </a:lnSpc>
              <a:spcBef>
                <a:spcPts val="0"/>
              </a:spcBef>
              <a:buFont typeface="Arial" panose="020B0604020202020204" pitchFamily="34" charset="0"/>
              <a:buChar char="•"/>
              <a:defRPr/>
            </a:pPr>
            <a:r>
              <a:rPr lang="en-US" sz="2400" dirty="0" smtClean="0">
                <a:solidFill>
                  <a:schemeClr val="tx1"/>
                </a:solidFill>
              </a:rPr>
              <a:t>Strictly supplied </a:t>
            </a:r>
            <a:r>
              <a:rPr lang="en-US" sz="2400" dirty="0">
                <a:solidFill>
                  <a:schemeClr val="tx1"/>
                </a:solidFill>
              </a:rPr>
              <a:t>to </a:t>
            </a:r>
            <a:r>
              <a:rPr lang="en-US" sz="2400" dirty="0" smtClean="0">
                <a:solidFill>
                  <a:schemeClr val="tx1"/>
                </a:solidFill>
              </a:rPr>
              <a:t>public </a:t>
            </a:r>
            <a:r>
              <a:rPr lang="en-US" sz="2400" dirty="0">
                <a:solidFill>
                  <a:schemeClr val="tx1"/>
                </a:solidFill>
              </a:rPr>
              <a:t>(government) sector </a:t>
            </a:r>
            <a:r>
              <a:rPr lang="en-US" sz="2400" dirty="0" smtClean="0">
                <a:solidFill>
                  <a:schemeClr val="tx1"/>
                </a:solidFill>
              </a:rPr>
              <a:t>bearing </a:t>
            </a:r>
            <a:r>
              <a:rPr lang="en-US" sz="2400" dirty="0">
                <a:solidFill>
                  <a:schemeClr val="tx1"/>
                </a:solidFill>
              </a:rPr>
              <a:t>the words, “Government of Uganda, Not for sale”</a:t>
            </a:r>
            <a:endPar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8" name="Picture 7"/>
          <p:cNvPicPr>
            <a:picLocks noChangeAspect="1"/>
          </p:cNvPicPr>
          <p:nvPr/>
        </p:nvPicPr>
        <p:blipFill>
          <a:blip r:embed="rId2"/>
          <a:stretch>
            <a:fillRect/>
          </a:stretch>
        </p:blipFill>
        <p:spPr>
          <a:xfrm>
            <a:off x="105690" y="1354816"/>
            <a:ext cx="2027910" cy="4934149"/>
          </a:xfrm>
          <a:prstGeom prst="rect">
            <a:avLst/>
          </a:prstGeom>
        </p:spPr>
      </p:pic>
    </p:spTree>
    <p:extLst>
      <p:ext uri="{BB962C8B-B14F-4D97-AF65-F5344CB8AC3E}">
        <p14:creationId xmlns:p14="http://schemas.microsoft.com/office/powerpoint/2010/main" val="115014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3E3793-2965-4A05-AC7F-98C9983D614F}"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
        <p:nvSpPr>
          <p:cNvPr id="3" name="Rectangle 2"/>
          <p:cNvSpPr/>
          <p:nvPr/>
        </p:nvSpPr>
        <p:spPr>
          <a:xfrm>
            <a:off x="1371600" y="76200"/>
            <a:ext cx="7239000" cy="523220"/>
          </a:xfrm>
          <a:prstGeom prst="rect">
            <a:avLst/>
          </a:prstGeom>
        </p:spPr>
        <p:txBody>
          <a:bodyPr wrap="square">
            <a:spAutoFit/>
          </a:bodyPr>
          <a:lstStyle/>
          <a:p>
            <a:r>
              <a:rPr lang="en-US" sz="2800" dirty="0" smtClean="0">
                <a:latin typeface="Arial Black" panose="020B0A04020102020204" pitchFamily="34" charset="0"/>
              </a:rPr>
              <a:t>Counterfeit </a:t>
            </a:r>
            <a:r>
              <a:rPr lang="en-US" sz="2800" b="1" dirty="0"/>
              <a:t>HEPATITIS B VACCINE </a:t>
            </a:r>
            <a:endParaRPr lang="en-US" sz="2800" dirty="0"/>
          </a:p>
        </p:txBody>
      </p:sp>
      <p:pic>
        <p:nvPicPr>
          <p:cNvPr id="10" name="Picture 9" descr="Description: C:\Users\HP\AppData\Local\Temp\IMG_20180305_12040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89" y="1458077"/>
            <a:ext cx="4132411" cy="4698248"/>
          </a:xfrm>
          <a:prstGeom prst="rect">
            <a:avLst/>
          </a:prstGeom>
          <a:noFill/>
          <a:ln>
            <a:noFill/>
          </a:ln>
        </p:spPr>
      </p:pic>
      <p:sp>
        <p:nvSpPr>
          <p:cNvPr id="5" name="Rectangle 4"/>
          <p:cNvSpPr/>
          <p:nvPr/>
        </p:nvSpPr>
        <p:spPr>
          <a:xfrm>
            <a:off x="2895600" y="1676400"/>
            <a:ext cx="6096000" cy="3631763"/>
          </a:xfrm>
          <a:prstGeom prst="rect">
            <a:avLst/>
          </a:prstGeom>
          <a:solidFill>
            <a:srgbClr val="FF0000"/>
          </a:solidFill>
        </p:spPr>
        <p:txBody>
          <a:bodyPr wrap="square">
            <a:spAutoFit/>
          </a:bodyPr>
          <a:lstStyle/>
          <a:p>
            <a:pPr lvl="0" algn="just">
              <a:lnSpc>
                <a:spcPct val="115000"/>
              </a:lnSpc>
              <a:defRPr/>
            </a:pPr>
            <a:r>
              <a:rPr lang="en-US" sz="2000" dirty="0">
                <a:solidFill>
                  <a:schemeClr val="bg1"/>
                </a:solidFill>
              </a:rPr>
              <a:t>Batch </a:t>
            </a:r>
            <a:r>
              <a:rPr lang="en-US" sz="2000" dirty="0" smtClean="0">
                <a:solidFill>
                  <a:schemeClr val="bg1"/>
                </a:solidFill>
              </a:rPr>
              <a:t>Numbers</a:t>
            </a:r>
          </a:p>
          <a:p>
            <a:pPr marL="285750" lvl="0" indent="-285750" algn="just">
              <a:lnSpc>
                <a:spcPct val="115000"/>
              </a:lnSpc>
              <a:buFont typeface="Arial" panose="020B0604020202020204" pitchFamily="34" charset="0"/>
              <a:buChar char="•"/>
              <a:defRPr/>
            </a:pPr>
            <a:r>
              <a:rPr lang="en-US" sz="2000" dirty="0" smtClean="0">
                <a:solidFill>
                  <a:schemeClr val="bg1"/>
                </a:solidFill>
              </a:rPr>
              <a:t>035L3004 </a:t>
            </a:r>
            <a:r>
              <a:rPr lang="en-US" sz="2000" dirty="0">
                <a:solidFill>
                  <a:schemeClr val="bg1"/>
                </a:solidFill>
              </a:rPr>
              <a:t>MFG.: May 2015 EXP.: Sep 2018 </a:t>
            </a:r>
          </a:p>
          <a:p>
            <a:pPr marL="285750" lvl="0" indent="-285750" algn="just">
              <a:lnSpc>
                <a:spcPct val="115000"/>
              </a:lnSpc>
              <a:buFont typeface="Arial" panose="020B0604020202020204" pitchFamily="34" charset="0"/>
              <a:buChar char="•"/>
              <a:defRPr/>
            </a:pPr>
            <a:r>
              <a:rPr lang="en-US" sz="2000" dirty="0" smtClean="0">
                <a:solidFill>
                  <a:schemeClr val="bg1"/>
                </a:solidFill>
              </a:rPr>
              <a:t>035L5012 </a:t>
            </a:r>
            <a:r>
              <a:rPr lang="en-US" sz="2000" b="1" dirty="0">
                <a:solidFill>
                  <a:schemeClr val="bg1"/>
                </a:solidFill>
              </a:rPr>
              <a:t>MFG.: date not indicated</a:t>
            </a:r>
            <a:r>
              <a:rPr lang="en-US" sz="2000" dirty="0">
                <a:solidFill>
                  <a:schemeClr val="bg1"/>
                </a:solidFill>
              </a:rPr>
              <a:t> EXP.: Oct 2018 </a:t>
            </a:r>
          </a:p>
          <a:p>
            <a:pPr marL="285750" indent="-285750" algn="just">
              <a:lnSpc>
                <a:spcPct val="115000"/>
              </a:lnSpc>
              <a:buFont typeface="Arial" panose="020B0604020202020204" pitchFamily="34" charset="0"/>
              <a:buChar char="•"/>
            </a:pPr>
            <a:r>
              <a:rPr lang="en-US" sz="2000" dirty="0" smtClean="0">
                <a:solidFill>
                  <a:schemeClr val="bg1"/>
                </a:solidFill>
              </a:rPr>
              <a:t>035L </a:t>
            </a:r>
            <a:r>
              <a:rPr lang="en-US" sz="2000" dirty="0">
                <a:solidFill>
                  <a:schemeClr val="bg1"/>
                </a:solidFill>
              </a:rPr>
              <a:t>6010 MFG.: May 2016 EXP.: April 2019 </a:t>
            </a:r>
          </a:p>
          <a:p>
            <a:pPr marL="285750" lvl="0" indent="-285750" algn="just">
              <a:lnSpc>
                <a:spcPct val="115000"/>
              </a:lnSpc>
              <a:buFont typeface="Arial" panose="020B0604020202020204" pitchFamily="34" charset="0"/>
              <a:buChar char="•"/>
              <a:defRPr/>
            </a:pPr>
            <a:r>
              <a:rPr lang="en-US" sz="2000" dirty="0" smtClean="0">
                <a:solidFill>
                  <a:schemeClr val="bg1"/>
                </a:solidFill>
              </a:rPr>
              <a:t>035L5010 </a:t>
            </a:r>
            <a:r>
              <a:rPr lang="en-US" sz="2000" b="1" dirty="0" smtClean="0">
                <a:solidFill>
                  <a:schemeClr val="bg1"/>
                </a:solidFill>
              </a:rPr>
              <a:t> </a:t>
            </a:r>
            <a:r>
              <a:rPr lang="en-US" sz="2000" b="1" dirty="0">
                <a:solidFill>
                  <a:schemeClr val="bg1"/>
                </a:solidFill>
              </a:rPr>
              <a:t>MFG.: date not indicated</a:t>
            </a:r>
            <a:r>
              <a:rPr lang="en-US" sz="2000" dirty="0">
                <a:solidFill>
                  <a:schemeClr val="bg1"/>
                </a:solidFill>
              </a:rPr>
              <a:t> EXP.: Sep 2019</a:t>
            </a:r>
          </a:p>
          <a:p>
            <a:pPr marL="285750" lvl="0" indent="-285750" algn="just">
              <a:lnSpc>
                <a:spcPct val="115000"/>
              </a:lnSpc>
              <a:buFont typeface="Arial" panose="020B0604020202020204" pitchFamily="34" charset="0"/>
              <a:buChar char="•"/>
              <a:defRPr/>
            </a:pPr>
            <a:r>
              <a:rPr lang="en-US" sz="2000" dirty="0" smtClean="0">
                <a:solidFill>
                  <a:schemeClr val="bg1"/>
                </a:solidFill>
              </a:rPr>
              <a:t>035L6005 </a:t>
            </a:r>
            <a:r>
              <a:rPr lang="en-US" sz="2000" b="1" dirty="0">
                <a:solidFill>
                  <a:schemeClr val="bg1"/>
                </a:solidFill>
              </a:rPr>
              <a:t>MFG.: date not indicated</a:t>
            </a:r>
            <a:r>
              <a:rPr lang="en-US" sz="2000" dirty="0">
                <a:solidFill>
                  <a:schemeClr val="bg1"/>
                </a:solidFill>
              </a:rPr>
              <a:t> EXP.: 09/2019</a:t>
            </a:r>
            <a:r>
              <a:rPr lang="en-US" sz="2000" b="1" dirty="0">
                <a:solidFill>
                  <a:schemeClr val="bg1"/>
                </a:solidFill>
              </a:rPr>
              <a:t> </a:t>
            </a:r>
          </a:p>
          <a:p>
            <a:pPr marL="285750" lvl="0" indent="-285750" algn="just">
              <a:lnSpc>
                <a:spcPct val="115000"/>
              </a:lnSpc>
              <a:buFont typeface="Arial" panose="020B0604020202020204" pitchFamily="34" charset="0"/>
              <a:buChar char="•"/>
              <a:defRPr/>
            </a:pPr>
            <a:r>
              <a:rPr lang="en-US" sz="2000" dirty="0" smtClean="0">
                <a:solidFill>
                  <a:schemeClr val="bg1"/>
                </a:solidFill>
              </a:rPr>
              <a:t>035L </a:t>
            </a:r>
            <a:r>
              <a:rPr lang="en-US" sz="2000" dirty="0">
                <a:solidFill>
                  <a:schemeClr val="bg1"/>
                </a:solidFill>
              </a:rPr>
              <a:t>5017 </a:t>
            </a:r>
            <a:r>
              <a:rPr lang="en-US" sz="2000" b="1" dirty="0">
                <a:solidFill>
                  <a:schemeClr val="bg1"/>
                </a:solidFill>
              </a:rPr>
              <a:t>MFG.: date not indicated</a:t>
            </a:r>
            <a:r>
              <a:rPr lang="en-US" sz="2000" dirty="0">
                <a:solidFill>
                  <a:schemeClr val="bg1"/>
                </a:solidFill>
              </a:rPr>
              <a:t> Exp.: Oct 2019</a:t>
            </a:r>
          </a:p>
          <a:p>
            <a:pPr marL="285750" lvl="0" indent="-285750" algn="just">
              <a:lnSpc>
                <a:spcPct val="115000"/>
              </a:lnSpc>
              <a:buFont typeface="Arial" panose="020B0604020202020204" pitchFamily="34" charset="0"/>
              <a:buChar char="•"/>
              <a:defRPr/>
            </a:pPr>
            <a:r>
              <a:rPr lang="en-US" sz="2000" dirty="0" smtClean="0">
                <a:solidFill>
                  <a:schemeClr val="bg1"/>
                </a:solidFill>
              </a:rPr>
              <a:t>035L5013 </a:t>
            </a:r>
            <a:r>
              <a:rPr lang="en-US" sz="2000" dirty="0">
                <a:solidFill>
                  <a:schemeClr val="bg1"/>
                </a:solidFill>
              </a:rPr>
              <a:t>MFG.: 11/2017 EXP.: 01/2020  </a:t>
            </a:r>
          </a:p>
          <a:p>
            <a:pPr marL="285750" lvl="0" indent="-285750" algn="just">
              <a:lnSpc>
                <a:spcPct val="115000"/>
              </a:lnSpc>
              <a:buFont typeface="Arial" panose="020B0604020202020204" pitchFamily="34" charset="0"/>
              <a:buChar char="•"/>
              <a:defRPr/>
            </a:pPr>
            <a:r>
              <a:rPr lang="en-US" sz="2000" dirty="0" smtClean="0">
                <a:solidFill>
                  <a:schemeClr val="bg1"/>
                </a:solidFill>
              </a:rPr>
              <a:t>035L006 </a:t>
            </a:r>
            <a:r>
              <a:rPr lang="en-US" sz="2000" dirty="0">
                <a:solidFill>
                  <a:schemeClr val="bg1"/>
                </a:solidFill>
              </a:rPr>
              <a:t>MFG.: Mar 2016 EXP.: Feb 2020 </a:t>
            </a:r>
          </a:p>
          <a:p>
            <a:pPr marL="285750" lvl="0" indent="-285750" algn="just">
              <a:lnSpc>
                <a:spcPct val="115000"/>
              </a:lnSpc>
              <a:buFont typeface="Arial" panose="020B0604020202020204" pitchFamily="34" charset="0"/>
              <a:buChar char="•"/>
              <a:defRPr/>
            </a:pPr>
            <a:r>
              <a:rPr lang="en-US" sz="2000" dirty="0" smtClean="0">
                <a:solidFill>
                  <a:schemeClr val="bg1"/>
                </a:solidFill>
              </a:rPr>
              <a:t>035L7037 </a:t>
            </a:r>
            <a:r>
              <a:rPr lang="en-US" sz="2000" b="1" dirty="0">
                <a:solidFill>
                  <a:schemeClr val="bg1"/>
                </a:solidFill>
              </a:rPr>
              <a:t>MFG.: </a:t>
            </a:r>
            <a:r>
              <a:rPr lang="en-US" sz="2000" dirty="0">
                <a:solidFill>
                  <a:schemeClr val="bg1"/>
                </a:solidFill>
              </a:rPr>
              <a:t>10/2017 EXP.: 9/2020</a:t>
            </a:r>
            <a:r>
              <a:rPr lang="en-US" sz="2000" b="1" dirty="0">
                <a:solidFill>
                  <a:schemeClr val="bg1"/>
                </a:solidFill>
              </a:rPr>
              <a:t> </a:t>
            </a:r>
          </a:p>
        </p:txBody>
      </p:sp>
    </p:spTree>
    <p:extLst>
      <p:ext uri="{BB962C8B-B14F-4D97-AF65-F5344CB8AC3E}">
        <p14:creationId xmlns:p14="http://schemas.microsoft.com/office/powerpoint/2010/main" val="3997751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3E3793-2965-4A05-AC7F-98C9983D614F}"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sp>
        <p:nvSpPr>
          <p:cNvPr id="3" name="Rectangle 2"/>
          <p:cNvSpPr/>
          <p:nvPr/>
        </p:nvSpPr>
        <p:spPr>
          <a:xfrm>
            <a:off x="1371600" y="76200"/>
            <a:ext cx="7239000" cy="523220"/>
          </a:xfrm>
          <a:prstGeom prst="rect">
            <a:avLst/>
          </a:prstGeom>
        </p:spPr>
        <p:txBody>
          <a:bodyPr wrap="square">
            <a:spAutoFit/>
          </a:bodyPr>
          <a:lstStyle/>
          <a:p>
            <a:r>
              <a:rPr lang="en-US" sz="2800" dirty="0" smtClean="0">
                <a:latin typeface="Arial Black" panose="020B0A04020102020204" pitchFamily="34" charset="0"/>
              </a:rPr>
              <a:t>Counterfeit </a:t>
            </a:r>
            <a:r>
              <a:rPr lang="en-US" sz="2800" b="1" dirty="0"/>
              <a:t>HEPATITIS B VACCINE </a:t>
            </a:r>
            <a:endParaRPr lang="en-US" sz="2800" dirty="0"/>
          </a:p>
        </p:txBody>
      </p:sp>
      <p:sp>
        <p:nvSpPr>
          <p:cNvPr id="4" name="Rectangle 3"/>
          <p:cNvSpPr/>
          <p:nvPr/>
        </p:nvSpPr>
        <p:spPr>
          <a:xfrm>
            <a:off x="4038600" y="2046744"/>
            <a:ext cx="4953000" cy="2677656"/>
          </a:xfrm>
          <a:prstGeom prst="rect">
            <a:avLst/>
          </a:prstGeom>
          <a:solidFill>
            <a:srgbClr val="FF0000"/>
          </a:solidFill>
        </p:spPr>
        <p:txBody>
          <a:bodyPr wrap="square">
            <a:spAutoFit/>
          </a:bodyPr>
          <a:lstStyle/>
          <a:p>
            <a:pPr marL="342900" indent="-342900">
              <a:buFont typeface="Arial" panose="020B0604020202020204" pitchFamily="34" charset="0"/>
              <a:buChar char="•"/>
            </a:pPr>
            <a:r>
              <a:rPr lang="en-US" sz="2400" dirty="0" smtClean="0">
                <a:solidFill>
                  <a:schemeClr val="bg1"/>
                </a:solidFill>
                <a:latin typeface="Interstate-RegularCompressed"/>
              </a:rPr>
              <a:t>All </a:t>
            </a:r>
            <a:r>
              <a:rPr lang="en-US" sz="2400" dirty="0">
                <a:solidFill>
                  <a:schemeClr val="bg1"/>
                </a:solidFill>
                <a:latin typeface="Interstate-RegularCompressed"/>
              </a:rPr>
              <a:t>had batch numbers and expiry dates but some had no manufacturing dates.</a:t>
            </a:r>
          </a:p>
          <a:p>
            <a:pPr marL="342900" indent="-342900">
              <a:buFont typeface="Arial" panose="020B0604020202020204" pitchFamily="34" charset="0"/>
              <a:buChar char="•"/>
            </a:pPr>
            <a:r>
              <a:rPr lang="en-US" sz="2400" dirty="0" smtClean="0">
                <a:solidFill>
                  <a:schemeClr val="bg1"/>
                </a:solidFill>
                <a:latin typeface="Interstate-UltraBlackCompressed"/>
              </a:rPr>
              <a:t>S</a:t>
            </a:r>
            <a:r>
              <a:rPr lang="en-US" sz="2400" dirty="0" smtClean="0">
                <a:solidFill>
                  <a:schemeClr val="bg1"/>
                </a:solidFill>
                <a:latin typeface="Interstate-RegularCompressed"/>
              </a:rPr>
              <a:t>helf </a:t>
            </a:r>
            <a:r>
              <a:rPr lang="en-US" sz="2400" dirty="0">
                <a:solidFill>
                  <a:schemeClr val="bg1"/>
                </a:solidFill>
                <a:latin typeface="Interstate-RegularCompressed"/>
              </a:rPr>
              <a:t>life varies from the 3 years on the genuine product.</a:t>
            </a:r>
          </a:p>
          <a:p>
            <a:pPr marL="342900" indent="-342900">
              <a:buFont typeface="Arial" panose="020B0604020202020204" pitchFamily="34" charset="0"/>
              <a:buChar char="•"/>
            </a:pPr>
            <a:r>
              <a:rPr lang="en-US" sz="2400" dirty="0" smtClean="0">
                <a:solidFill>
                  <a:schemeClr val="bg1"/>
                </a:solidFill>
                <a:latin typeface="Interstate-RegularCompressed"/>
              </a:rPr>
              <a:t>Words </a:t>
            </a:r>
            <a:r>
              <a:rPr lang="en-US" sz="2400" dirty="0">
                <a:solidFill>
                  <a:schemeClr val="bg1"/>
                </a:solidFill>
                <a:latin typeface="Interstate-RegularCompressed"/>
              </a:rPr>
              <a:t>on vial can be easily rubbed off.</a:t>
            </a:r>
            <a:endParaRPr lang="en-US" sz="2400" dirty="0">
              <a:solidFill>
                <a:schemeClr val="bg1"/>
              </a:solidFill>
            </a:endParaRPr>
          </a:p>
        </p:txBody>
      </p:sp>
      <p:pic>
        <p:nvPicPr>
          <p:cNvPr id="5" name="Picture 4"/>
          <p:cNvPicPr>
            <a:picLocks noChangeAspect="1"/>
          </p:cNvPicPr>
          <p:nvPr/>
        </p:nvPicPr>
        <p:blipFill>
          <a:blip r:embed="rId2"/>
          <a:stretch>
            <a:fillRect/>
          </a:stretch>
        </p:blipFill>
        <p:spPr>
          <a:xfrm>
            <a:off x="0" y="1447800"/>
            <a:ext cx="3935604" cy="4708525"/>
          </a:xfrm>
          <a:prstGeom prst="rect">
            <a:avLst/>
          </a:prstGeom>
        </p:spPr>
      </p:pic>
    </p:spTree>
    <p:extLst>
      <p:ext uri="{BB962C8B-B14F-4D97-AF65-F5344CB8AC3E}">
        <p14:creationId xmlns:p14="http://schemas.microsoft.com/office/powerpoint/2010/main" val="380182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B16EB6-ADE9-4FC3-9FA3-602AA9931447}" type="slidenum">
              <a:rPr lang="en-US" altLang="en-US" smtClean="0"/>
              <a:pPr>
                <a:defRPr/>
              </a:pPr>
              <a:t>4</a:t>
            </a:fld>
            <a:endParaRPr lang="en-US" altLang="en-US"/>
          </a:p>
        </p:txBody>
      </p:sp>
      <p:pic>
        <p:nvPicPr>
          <p:cNvPr id="6" name="Picture 5" descr="Description: D:\Kumate diagnostics HepB invoice.jpg"/>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5562600" cy="4937125"/>
          </a:xfrm>
          <a:prstGeom prst="rect">
            <a:avLst/>
          </a:prstGeom>
          <a:noFill/>
          <a:ln>
            <a:noFill/>
          </a:ln>
        </p:spPr>
      </p:pic>
      <p:sp>
        <p:nvSpPr>
          <p:cNvPr id="7" name="Rectangle 6"/>
          <p:cNvSpPr/>
          <p:nvPr/>
        </p:nvSpPr>
        <p:spPr>
          <a:xfrm>
            <a:off x="5562600" y="1524000"/>
            <a:ext cx="3352800" cy="3560975"/>
          </a:xfrm>
          <a:prstGeom prst="rect">
            <a:avLst/>
          </a:prstGeom>
          <a:solidFill>
            <a:schemeClr val="accent2">
              <a:lumMod val="50000"/>
            </a:schemeClr>
          </a:solidFill>
        </p:spPr>
        <p:txBody>
          <a:bodyPr wrap="square">
            <a:spAutoFit/>
          </a:bodyPr>
          <a:lstStyle/>
          <a:p>
            <a:pPr lvl="0">
              <a:lnSpc>
                <a:spcPct val="115000"/>
              </a:lnSpc>
              <a:defRPr/>
            </a:pPr>
            <a:r>
              <a:rPr lang="en-US" sz="2800" dirty="0">
                <a:solidFill>
                  <a:schemeClr val="bg1"/>
                </a:solidFill>
              </a:rPr>
              <a:t>Bought from unlicensed dealers with fake addresses on the invoices/receipts, and supplied to private health facilities</a:t>
            </a:r>
            <a:endParaRPr lang="en-US" sz="2800" b="1" u="sng"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371600" y="304800"/>
            <a:ext cx="7543800" cy="584775"/>
          </a:xfrm>
          <a:prstGeom prst="rect">
            <a:avLst/>
          </a:prstGeom>
          <a:solidFill>
            <a:srgbClr val="FF0000"/>
          </a:solidFill>
        </p:spPr>
        <p:txBody>
          <a:bodyPr wrap="square">
            <a:spAutoFit/>
          </a:bodyPr>
          <a:lstStyle/>
          <a:p>
            <a:r>
              <a:rPr lang="en-US" sz="3200" dirty="0" smtClean="0">
                <a:solidFill>
                  <a:schemeClr val="bg1"/>
                </a:solidFill>
              </a:rPr>
              <a:t>Fake </a:t>
            </a:r>
            <a:r>
              <a:rPr lang="en-US" sz="3200" dirty="0">
                <a:solidFill>
                  <a:schemeClr val="bg1"/>
                </a:solidFill>
              </a:rPr>
              <a:t>addresses on the invoices/receipts</a:t>
            </a:r>
            <a:endParaRPr lang="en-US" sz="3200" dirty="0"/>
          </a:p>
        </p:txBody>
      </p:sp>
    </p:spTree>
    <p:extLst>
      <p:ext uri="{BB962C8B-B14F-4D97-AF65-F5344CB8AC3E}">
        <p14:creationId xmlns:p14="http://schemas.microsoft.com/office/powerpoint/2010/main" val="378538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descr="Description: D:\Hepatitis vaccine Forever Green Invoice.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88055"/>
            <a:ext cx="3930650" cy="4826635"/>
          </a:xfrm>
          <a:prstGeom prst="rect">
            <a:avLst/>
          </a:prstGeom>
          <a:noFill/>
          <a:ln>
            <a:noFill/>
          </a:ln>
        </p:spPr>
      </p:pic>
      <p:sp>
        <p:nvSpPr>
          <p:cNvPr id="6" name="Rectangle 5"/>
          <p:cNvSpPr/>
          <p:nvPr/>
        </p:nvSpPr>
        <p:spPr>
          <a:xfrm>
            <a:off x="1143000" y="304800"/>
            <a:ext cx="7772400" cy="584775"/>
          </a:xfrm>
          <a:prstGeom prst="rect">
            <a:avLst/>
          </a:prstGeom>
          <a:solidFill>
            <a:srgbClr val="FF0000"/>
          </a:solidFill>
        </p:spPr>
        <p:txBody>
          <a:bodyPr wrap="square">
            <a:spAutoFit/>
          </a:bodyPr>
          <a:lstStyle/>
          <a:p>
            <a:r>
              <a:rPr lang="en-US" sz="3200" dirty="0" smtClean="0">
                <a:solidFill>
                  <a:schemeClr val="bg1"/>
                </a:solidFill>
              </a:rPr>
              <a:t>Fake </a:t>
            </a:r>
            <a:r>
              <a:rPr lang="en-US" sz="3200" dirty="0">
                <a:solidFill>
                  <a:schemeClr val="bg1"/>
                </a:solidFill>
              </a:rPr>
              <a:t>addresses on the invoices/receipts</a:t>
            </a:r>
            <a:endParaRPr lang="en-US" sz="3200" dirty="0"/>
          </a:p>
        </p:txBody>
      </p:sp>
    </p:spTree>
    <p:extLst>
      <p:ext uri="{BB962C8B-B14F-4D97-AF65-F5344CB8AC3E}">
        <p14:creationId xmlns:p14="http://schemas.microsoft.com/office/powerpoint/2010/main" val="143122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B16EB6-ADE9-4FC3-9FA3-602AA9931447}" type="slidenum">
              <a:rPr lang="en-US" altLang="en-US" smtClean="0"/>
              <a:pPr>
                <a:defRPr/>
              </a:pPr>
              <a:t>6</a:t>
            </a:fld>
            <a:endParaRPr lang="en-US" altLang="en-US"/>
          </a:p>
        </p:txBody>
      </p:sp>
      <p:pic>
        <p:nvPicPr>
          <p:cNvPr id="3" name="Picture 2" descr="C:\Users\hp\Downloads\IMG_2582.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2400" y="1812925"/>
            <a:ext cx="4724400" cy="3962400"/>
          </a:xfrm>
          <a:prstGeom prst="rect">
            <a:avLst/>
          </a:prstGeom>
          <a:noFill/>
          <a:ln>
            <a:noFill/>
          </a:ln>
        </p:spPr>
      </p:pic>
      <p:sp>
        <p:nvSpPr>
          <p:cNvPr id="4" name="Rectangle 3"/>
          <p:cNvSpPr/>
          <p:nvPr/>
        </p:nvSpPr>
        <p:spPr>
          <a:xfrm>
            <a:off x="4241494" y="1447800"/>
            <a:ext cx="4597706" cy="4622804"/>
          </a:xfrm>
          <a:prstGeom prst="rect">
            <a:avLst/>
          </a:prstGeom>
          <a:solidFill>
            <a:schemeClr val="accent3">
              <a:lumMod val="60000"/>
              <a:lumOff val="40000"/>
            </a:schemeClr>
          </a:solidFill>
        </p:spPr>
        <p:txBody>
          <a:bodyPr wrap="square">
            <a:spAutoFit/>
          </a:bodyPr>
          <a:lstStyle/>
          <a:p>
            <a:pPr marR="0" lvl="0" algn="just">
              <a:lnSpc>
                <a:spcPct val="115000"/>
              </a:lnSpc>
              <a:spcBef>
                <a:spcPts val="0"/>
              </a:spcBef>
              <a:spcAft>
                <a:spcPts val="600"/>
              </a:spcAft>
            </a:pPr>
            <a:r>
              <a:rPr lang="en-US" sz="3200" dirty="0" smtClean="0">
                <a:latin typeface="Arial" panose="020B0604020202020204" pitchFamily="34" charset="0"/>
                <a:ea typeface="Times New Roman" panose="02020603050405020304" pitchFamily="18" charset="0"/>
              </a:rPr>
              <a:t>The </a:t>
            </a:r>
            <a:r>
              <a:rPr lang="en-US" sz="3200" dirty="0">
                <a:latin typeface="Arial" panose="020B0604020202020204" pitchFamily="34" charset="0"/>
                <a:ea typeface="Times New Roman" panose="02020603050405020304" pitchFamily="18" charset="0"/>
              </a:rPr>
              <a:t>only Hepatitis B Vaccine from Serum Institute of India available in the private sector is the 1 ml ampoule which has two green bands on the label.</a:t>
            </a:r>
            <a:endParaRPr lang="en-US" sz="3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222872" y="304800"/>
            <a:ext cx="7616328" cy="461665"/>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rPr>
              <a:t>Hepatitis B Vaccine </a:t>
            </a:r>
            <a:r>
              <a:rPr lang="en-US" sz="2400" b="1" dirty="0" smtClean="0">
                <a:latin typeface="Arial" panose="020B0604020202020204" pitchFamily="34" charset="0"/>
                <a:ea typeface="Times New Roman" panose="02020603050405020304" pitchFamily="18" charset="0"/>
              </a:rPr>
              <a:t>available </a:t>
            </a:r>
            <a:r>
              <a:rPr lang="en-US" sz="2400" b="1" dirty="0">
                <a:latin typeface="Arial" panose="020B0604020202020204" pitchFamily="34" charset="0"/>
                <a:ea typeface="Times New Roman" panose="02020603050405020304" pitchFamily="18" charset="0"/>
              </a:rPr>
              <a:t>in the private sector</a:t>
            </a:r>
            <a:endParaRPr lang="en-US" sz="2400" b="1" dirty="0"/>
          </a:p>
        </p:txBody>
      </p:sp>
    </p:spTree>
    <p:extLst>
      <p:ext uri="{BB962C8B-B14F-4D97-AF65-F5344CB8AC3E}">
        <p14:creationId xmlns:p14="http://schemas.microsoft.com/office/powerpoint/2010/main" val="46606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822" y="228600"/>
            <a:ext cx="7573178" cy="838200"/>
          </a:xfrm>
        </p:spPr>
        <p:txBody>
          <a:bodyPr>
            <a:normAutofit/>
          </a:bodyPr>
          <a:lstStyle/>
          <a:p>
            <a:r>
              <a:rPr lang="en-US" sz="2400" b="1" dirty="0" smtClean="0"/>
              <a:t>AUTHORISED HEPATITIS </a:t>
            </a:r>
            <a:r>
              <a:rPr lang="en-US" sz="2400" b="1" dirty="0"/>
              <a:t>B VACCINE ON THE MARKET</a:t>
            </a:r>
          </a:p>
        </p:txBody>
      </p:sp>
      <p:sp>
        <p:nvSpPr>
          <p:cNvPr id="3" name="Subtitle 2"/>
          <p:cNvSpPr>
            <a:spLocks noGrp="1"/>
          </p:cNvSpPr>
          <p:nvPr>
            <p:ph type="subTitle" idx="1"/>
          </p:nvPr>
        </p:nvSpPr>
        <p:spPr>
          <a:xfrm>
            <a:off x="6172200" y="2286000"/>
            <a:ext cx="2057400" cy="3581400"/>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7" name="Picture 6"/>
          <p:cNvPicPr>
            <a:picLocks noChangeAspect="1"/>
          </p:cNvPicPr>
          <p:nvPr/>
        </p:nvPicPr>
        <p:blipFill>
          <a:blip r:embed="rId2"/>
          <a:stretch>
            <a:fillRect/>
          </a:stretch>
        </p:blipFill>
        <p:spPr>
          <a:xfrm>
            <a:off x="645841" y="2286000"/>
            <a:ext cx="7583759" cy="3679694"/>
          </a:xfrm>
          <a:prstGeom prst="rect">
            <a:avLst/>
          </a:prstGeom>
        </p:spPr>
      </p:pic>
    </p:spTree>
    <p:extLst>
      <p:ext uri="{BB962C8B-B14F-4D97-AF65-F5344CB8AC3E}">
        <p14:creationId xmlns:p14="http://schemas.microsoft.com/office/powerpoint/2010/main" val="3345326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429000"/>
            <a:ext cx="8534400" cy="2438400"/>
          </a:xfrm>
        </p:spPr>
        <p:txBody>
          <a:bodyPr/>
          <a:lstStyle/>
          <a:p>
            <a:r>
              <a:rPr lang="en-US" b="1" dirty="0" smtClean="0">
                <a:solidFill>
                  <a:srgbClr val="FF0000"/>
                </a:solidFill>
              </a:rPr>
              <a:t>BE VIGILANT ABOUT YOUR HEALTH AND THAT OF OTHERS.</a:t>
            </a:r>
          </a:p>
          <a:p>
            <a:r>
              <a:rPr lang="en-US" b="1" i="1" dirty="0">
                <a:solidFill>
                  <a:srgbClr val="FF0000"/>
                </a:solidFill>
                <a:latin typeface="Arial" charset="0"/>
                <a:cs typeface="Arial" charset="0"/>
              </a:rPr>
              <a:t>Safe Drugs Save Lives</a:t>
            </a:r>
          </a:p>
          <a:p>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3"/>
          <p:cNvPicPr>
            <a:picLocks noChangeAspect="1" noChangeArrowheads="1"/>
          </p:cNvPicPr>
          <p:nvPr/>
        </p:nvPicPr>
        <p:blipFill>
          <a:blip r:embed="rId2"/>
          <a:srcRect/>
          <a:stretch>
            <a:fillRect/>
          </a:stretch>
        </p:blipFill>
        <p:spPr bwMode="auto">
          <a:xfrm>
            <a:off x="1620360" y="576041"/>
            <a:ext cx="3886200" cy="2498271"/>
          </a:xfrm>
          <a:prstGeom prst="rect">
            <a:avLst/>
          </a:prstGeom>
          <a:noFill/>
          <a:ln w="3175" algn="ctr">
            <a:solidFill>
              <a:srgbClr val="003366"/>
            </a:solidFill>
            <a:miter lim="800000"/>
            <a:headEnd/>
            <a:tailEnd/>
          </a:ln>
        </p:spPr>
      </p:pic>
      <p:sp>
        <p:nvSpPr>
          <p:cNvPr id="7" name="Rectangle 6"/>
          <p:cNvSpPr/>
          <p:nvPr/>
        </p:nvSpPr>
        <p:spPr>
          <a:xfrm>
            <a:off x="29183" y="5791201"/>
            <a:ext cx="8810017" cy="430887"/>
          </a:xfrm>
          <a:prstGeom prst="rect">
            <a:avLst/>
          </a:prstGeom>
          <a:solidFill>
            <a:schemeClr val="accent3">
              <a:lumMod val="40000"/>
              <a:lumOff val="60000"/>
            </a:schemeClr>
          </a:solidFill>
        </p:spPr>
        <p:txBody>
          <a:bodyPr wrap="square">
            <a:spAutoFit/>
          </a:bodyPr>
          <a:lstStyle/>
          <a:p>
            <a:pPr algn="ctr"/>
            <a:r>
              <a:rPr lang="en-GB" sz="1100" b="1" dirty="0" smtClean="0">
                <a:latin typeface="Arial" panose="020B0604020202020204" pitchFamily="34" charset="0"/>
                <a:ea typeface="Calibri" panose="020F0502020204030204" pitchFamily="34" charset="0"/>
                <a:cs typeface="Arial" panose="020B0604020202020204" pitchFamily="34" charset="0"/>
              </a:rPr>
              <a:t>Follow us on </a:t>
            </a:r>
            <a:r>
              <a:rPr lang="en-GB" sz="1100" dirty="0" smtClean="0">
                <a:latin typeface="Arial" panose="020B0604020202020204" pitchFamily="34" charset="0"/>
                <a:ea typeface="Calibri" panose="020F0502020204030204" pitchFamily="34" charset="0"/>
                <a:cs typeface="Arial" panose="020B0604020202020204" pitchFamily="34" charset="0"/>
              </a:rPr>
              <a:t>- Toll </a:t>
            </a:r>
            <a:r>
              <a:rPr lang="en-GB" sz="1100" dirty="0">
                <a:latin typeface="Arial" panose="020B0604020202020204" pitchFamily="34" charset="0"/>
                <a:ea typeface="Calibri" panose="020F0502020204030204" pitchFamily="34" charset="0"/>
                <a:cs typeface="Arial" panose="020B0604020202020204" pitchFamily="34" charset="0"/>
              </a:rPr>
              <a:t>free line 0800 101 </a:t>
            </a:r>
            <a:r>
              <a:rPr lang="en-GB" sz="1100" dirty="0" smtClean="0">
                <a:latin typeface="Arial" panose="020B0604020202020204" pitchFamily="34" charset="0"/>
                <a:ea typeface="Calibri" panose="020F0502020204030204" pitchFamily="34" charset="0"/>
                <a:cs typeface="Arial" panose="020B0604020202020204" pitchFamily="34" charset="0"/>
              </a:rPr>
              <a:t>999 </a:t>
            </a:r>
            <a:r>
              <a:rPr lang="en-US"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hlinkClick r:id="rId3"/>
              </a:rPr>
              <a:t>ndaug@nda.or.ug</a:t>
            </a:r>
            <a:r>
              <a:rPr lang="en-US" sz="1100" dirty="0" smtClean="0">
                <a:latin typeface="Arial" panose="020B0604020202020204" pitchFamily="34" charset="0"/>
                <a:cs typeface="Arial" panose="020B0604020202020204" pitchFamily="34" charset="0"/>
              </a:rPr>
              <a:t>                 Uganda National Drug Authority           </a:t>
            </a:r>
          </a:p>
          <a:p>
            <a:pPr algn="ctr"/>
            <a:r>
              <a:rPr lang="en-US" sz="1100" dirty="0" smtClean="0">
                <a:latin typeface="Arial" panose="020B0604020202020204" pitchFamily="34" charset="0"/>
                <a:cs typeface="Arial" panose="020B0604020202020204" pitchFamily="34" charset="0"/>
              </a:rPr>
              <a:t>@</a:t>
            </a:r>
            <a:r>
              <a:rPr lang="en-US" sz="1100" dirty="0" err="1" smtClean="0">
                <a:latin typeface="Arial" panose="020B0604020202020204" pitchFamily="34" charset="0"/>
                <a:cs typeface="Arial" panose="020B0604020202020204" pitchFamily="34" charset="0"/>
              </a:rPr>
              <a:t>UNDAuthority</a:t>
            </a:r>
            <a:r>
              <a:rPr lang="en-US" sz="1100" dirty="0" smtClean="0">
                <a:latin typeface="Arial" panose="020B0604020202020204" pitchFamily="34" charset="0"/>
                <a:cs typeface="Arial" panose="020B0604020202020204" pitchFamily="34" charset="0"/>
              </a:rPr>
              <a:t>               </a:t>
            </a:r>
            <a:r>
              <a:rPr lang="en-US" sz="1100" u="sng" dirty="0" smtClean="0">
                <a:latin typeface="Arial" panose="020B0604020202020204" pitchFamily="34" charset="0"/>
                <a:cs typeface="Arial" panose="020B0604020202020204" pitchFamily="34" charset="0"/>
                <a:hlinkClick r:id="rId4"/>
              </a:rPr>
              <a:t>www.nda.or.ug</a:t>
            </a:r>
            <a:endParaRPr lang="en-US" sz="1100" u="sng" dirty="0">
              <a:latin typeface="Arial" panose="020B0604020202020204" pitchFamily="34" charset="0"/>
              <a:cs typeface="Arial" panose="020B0604020202020204" pitchFamily="34" charset="0"/>
            </a:endParaRPr>
          </a:p>
        </p:txBody>
      </p:sp>
      <p:pic>
        <p:nvPicPr>
          <p:cNvPr id="8" name="Picture 7" descr="Related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6560" y="5820508"/>
            <a:ext cx="370127" cy="22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lltwitter-twitter-bird-logo-white-on-blu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5799" y="6011507"/>
            <a:ext cx="356417" cy="22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email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7146" y="5795254"/>
            <a:ext cx="199554" cy="237566"/>
          </a:xfrm>
          <a:prstGeom prst="rect">
            <a:avLst/>
          </a:prstGeom>
          <a:noFill/>
          <a:ln>
            <a:noFill/>
          </a:ln>
        </p:spPr>
      </p:pic>
      <p:pic>
        <p:nvPicPr>
          <p:cNvPr id="11" name="Picture 10" descr="Related imag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7452" y="6021918"/>
            <a:ext cx="263029" cy="214624"/>
          </a:xfrm>
          <a:prstGeom prst="rect">
            <a:avLst/>
          </a:prstGeom>
          <a:noFill/>
          <a:ln>
            <a:noFill/>
          </a:ln>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1580" y="264866"/>
            <a:ext cx="4371066" cy="3120620"/>
          </a:xfrm>
          <a:prstGeom prst="rect">
            <a:avLst/>
          </a:prstGeom>
        </p:spPr>
      </p:pic>
    </p:spTree>
    <p:extLst>
      <p:ext uri="{BB962C8B-B14F-4D97-AF65-F5344CB8AC3E}">
        <p14:creationId xmlns:p14="http://schemas.microsoft.com/office/powerpoint/2010/main" val="342677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315</Words>
  <Application>Microsoft Office PowerPoint</Application>
  <PresentationFormat>On-screen Show (4:3)</PresentationFormat>
  <Paragraphs>42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Interstate-RegularCompressed</vt:lpstr>
      <vt:lpstr>Interstate-UltraBlackCompressed</vt:lpstr>
      <vt:lpstr>Times New Roman</vt:lpstr>
      <vt:lpstr>Office Theme</vt:lpstr>
      <vt:lpstr>AUTHORISED HEPATITIS B VACCINE ON THE MARKET</vt:lpstr>
      <vt:lpstr>PowerPoint Presentation</vt:lpstr>
      <vt:lpstr>PowerPoint Presentation</vt:lpstr>
      <vt:lpstr>PowerPoint Presentation</vt:lpstr>
      <vt:lpstr>PowerPoint Presentation</vt:lpstr>
      <vt:lpstr>PowerPoint Presentation</vt:lpstr>
      <vt:lpstr>AUTHORISED HEPATITIS B VACCINE ON THE MARKET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dc:creator>
  <cp:lastModifiedBy>FredrickK. Ssekyana</cp:lastModifiedBy>
  <cp:revision>82</cp:revision>
  <cp:lastPrinted>2018-03-13T06:00:15Z</cp:lastPrinted>
  <dcterms:created xsi:type="dcterms:W3CDTF">2006-08-16T00:00:00Z</dcterms:created>
  <dcterms:modified xsi:type="dcterms:W3CDTF">2018-03-13T06:35:39Z</dcterms:modified>
</cp:coreProperties>
</file>